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to Serif Display" charset="1" panose="02020502080505020204"/>
      <p:regular r:id="rId16"/>
    </p:embeddedFont>
    <p:embeddedFont>
      <p:font typeface="Inter" charset="1" panose="020B0502030000000004"/>
      <p:regular r:id="rId17"/>
    </p:embeddedFont>
    <p:embeddedFont>
      <p:font typeface="Open Sans" charset="1" panose="00000000000000000000"/>
      <p:regular r:id="rId18"/>
    </p:embeddedFont>
    <p:embeddedFont>
      <p:font typeface="Inter Bold" charset="1" panose="020B08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https://github.com/Mohamed934789/FIFA-World-Cup-Data-Analysis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4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3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3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3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5944" y="5700544"/>
            <a:ext cx="11716825" cy="1788779"/>
            <a:chOff x="0" y="0"/>
            <a:chExt cx="3085913" cy="471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5913" cy="471119"/>
            </a:xfrm>
            <a:custGeom>
              <a:avLst/>
              <a:gdLst/>
              <a:ahLst/>
              <a:cxnLst/>
              <a:rect r="r" b="b" t="t" l="l"/>
              <a:pathLst>
                <a:path h="471119" w="3085913">
                  <a:moveTo>
                    <a:pt x="33698" y="0"/>
                  </a:moveTo>
                  <a:lnTo>
                    <a:pt x="3052214" y="0"/>
                  </a:lnTo>
                  <a:cubicBezTo>
                    <a:pt x="3070826" y="0"/>
                    <a:pt x="3085913" y="15087"/>
                    <a:pt x="3085913" y="33698"/>
                  </a:cubicBezTo>
                  <a:lnTo>
                    <a:pt x="3085913" y="437420"/>
                  </a:lnTo>
                  <a:cubicBezTo>
                    <a:pt x="3085913" y="456032"/>
                    <a:pt x="3070826" y="471119"/>
                    <a:pt x="3052214" y="471119"/>
                  </a:cubicBezTo>
                  <a:lnTo>
                    <a:pt x="33698" y="471119"/>
                  </a:lnTo>
                  <a:cubicBezTo>
                    <a:pt x="24761" y="471119"/>
                    <a:pt x="16190" y="467568"/>
                    <a:pt x="9870" y="461249"/>
                  </a:cubicBezTo>
                  <a:cubicBezTo>
                    <a:pt x="3550" y="454929"/>
                    <a:pt x="0" y="446358"/>
                    <a:pt x="0" y="437420"/>
                  </a:cubicBezTo>
                  <a:lnTo>
                    <a:pt x="0" y="33698"/>
                  </a:lnTo>
                  <a:cubicBezTo>
                    <a:pt x="0" y="15087"/>
                    <a:pt x="15087" y="0"/>
                    <a:pt x="336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0B05">
                    <a:alpha val="0"/>
                  </a:srgbClr>
                </a:gs>
                <a:gs pos="33333">
                  <a:srgbClr val="150A04">
                    <a:alpha val="100000"/>
                  </a:srgbClr>
                </a:gs>
                <a:gs pos="66667">
                  <a:srgbClr val="150A04">
                    <a:alpha val="100000"/>
                  </a:srgbClr>
                </a:gs>
                <a:gs pos="100000">
                  <a:srgbClr val="150A0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3085913" cy="452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40568" y="5910662"/>
            <a:ext cx="10377626" cy="81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9"/>
              </a:lnSpc>
            </a:pPr>
            <a:r>
              <a:rPr lang="en-US" sz="4727">
                <a:solidFill>
                  <a:srgbClr val="F191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World Cup Data Analysis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01245" y="9612231"/>
            <a:ext cx="4915190" cy="674769"/>
            <a:chOff x="0" y="0"/>
            <a:chExt cx="1294536" cy="1777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4536" cy="177717"/>
            </a:xfrm>
            <a:custGeom>
              <a:avLst/>
              <a:gdLst/>
              <a:ahLst/>
              <a:cxnLst/>
              <a:rect r="r" b="b" t="t" l="l"/>
              <a:pathLst>
                <a:path h="177717" w="1294536">
                  <a:moveTo>
                    <a:pt x="22051" y="0"/>
                  </a:moveTo>
                  <a:lnTo>
                    <a:pt x="1272484" y="0"/>
                  </a:lnTo>
                  <a:cubicBezTo>
                    <a:pt x="1278333" y="0"/>
                    <a:pt x="1283942" y="2323"/>
                    <a:pt x="1288077" y="6459"/>
                  </a:cubicBezTo>
                  <a:cubicBezTo>
                    <a:pt x="1292213" y="10594"/>
                    <a:pt x="1294536" y="16203"/>
                    <a:pt x="1294536" y="22051"/>
                  </a:cubicBezTo>
                  <a:lnTo>
                    <a:pt x="1294536" y="155666"/>
                  </a:lnTo>
                  <a:cubicBezTo>
                    <a:pt x="1294536" y="161514"/>
                    <a:pt x="1292213" y="167123"/>
                    <a:pt x="1288077" y="171258"/>
                  </a:cubicBezTo>
                  <a:cubicBezTo>
                    <a:pt x="1283942" y="175394"/>
                    <a:pt x="1278333" y="177717"/>
                    <a:pt x="1272484" y="177717"/>
                  </a:cubicBezTo>
                  <a:lnTo>
                    <a:pt x="22051" y="177717"/>
                  </a:lnTo>
                  <a:cubicBezTo>
                    <a:pt x="16203" y="177717"/>
                    <a:pt x="10594" y="175394"/>
                    <a:pt x="6459" y="171258"/>
                  </a:cubicBezTo>
                  <a:cubicBezTo>
                    <a:pt x="2323" y="167123"/>
                    <a:pt x="0" y="161514"/>
                    <a:pt x="0" y="155666"/>
                  </a:cubicBezTo>
                  <a:lnTo>
                    <a:pt x="0" y="22051"/>
                  </a:lnTo>
                  <a:cubicBezTo>
                    <a:pt x="0" y="16203"/>
                    <a:pt x="2323" y="10594"/>
                    <a:pt x="6459" y="6459"/>
                  </a:cubicBezTo>
                  <a:cubicBezTo>
                    <a:pt x="10594" y="2323"/>
                    <a:pt x="16203" y="0"/>
                    <a:pt x="22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294536" cy="15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626026" y="-1654556"/>
            <a:ext cx="3035947" cy="5749871"/>
          </a:xfrm>
          <a:custGeom>
            <a:avLst/>
            <a:gdLst/>
            <a:ahLst/>
            <a:cxnLst/>
            <a:rect r="r" b="b" t="t" l="l"/>
            <a:pathLst>
              <a:path h="5749871" w="3035947">
                <a:moveTo>
                  <a:pt x="0" y="0"/>
                </a:moveTo>
                <a:lnTo>
                  <a:pt x="3035948" y="0"/>
                </a:lnTo>
                <a:lnTo>
                  <a:pt x="3035948" y="5749872"/>
                </a:lnTo>
                <a:lnTo>
                  <a:pt x="0" y="574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38" t="0" r="-14772" b="-2611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67648" y="7647943"/>
            <a:ext cx="5323467" cy="72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D7AE39"/>
                </a:solidFill>
                <a:latin typeface="Inter"/>
                <a:ea typeface="Inter"/>
                <a:cs typeface="Inter"/>
                <a:sym typeface="Inter"/>
              </a:rPr>
              <a:t>Integrating Data Analytics,Python, Power BI Visualization, and an AI Chatbot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33547" y="9746815"/>
            <a:ext cx="425058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 u="sng">
                <a:solidFill>
                  <a:srgbClr val="F191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github.com/Mohamed934789/FIFA-World-Cup-Data-Analysis"/>
              </a:rPr>
              <a:t>GITHUP</a:t>
            </a:r>
          </a:p>
          <a:p>
            <a:pPr algn="ctr">
              <a:lnSpc>
                <a:spcPts val="275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53248" y="-1096249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12243" y="-1096249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0082" y="259280"/>
            <a:ext cx="2303004" cy="3342876"/>
          </a:xfrm>
          <a:custGeom>
            <a:avLst/>
            <a:gdLst/>
            <a:ahLst/>
            <a:cxnLst/>
            <a:rect r="r" b="b" t="t" l="l"/>
            <a:pathLst>
              <a:path h="3342876" w="2303004">
                <a:moveTo>
                  <a:pt x="0" y="0"/>
                </a:moveTo>
                <a:lnTo>
                  <a:pt x="2303004" y="0"/>
                </a:lnTo>
                <a:lnTo>
                  <a:pt x="2303004" y="3342876"/>
                </a:lnTo>
                <a:lnTo>
                  <a:pt x="0" y="3342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34" t="-30957" r="-13627" b="-340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8605" y="5229225"/>
            <a:ext cx="11140389" cy="13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9216">
                <a:solidFill>
                  <a:srgbClr val="DF9C06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33000" y="1941938"/>
            <a:ext cx="4177502" cy="3209655"/>
            <a:chOff x="0" y="0"/>
            <a:chExt cx="1100248" cy="845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0248" cy="845341"/>
            </a:xfrm>
            <a:custGeom>
              <a:avLst/>
              <a:gdLst/>
              <a:ahLst/>
              <a:cxnLst/>
              <a:rect r="r" b="b" t="t" l="l"/>
              <a:pathLst>
                <a:path h="845341" w="1100248">
                  <a:moveTo>
                    <a:pt x="55597" y="0"/>
                  </a:moveTo>
                  <a:lnTo>
                    <a:pt x="1044650" y="0"/>
                  </a:lnTo>
                  <a:cubicBezTo>
                    <a:pt x="1075356" y="0"/>
                    <a:pt x="1100248" y="24892"/>
                    <a:pt x="1100248" y="55597"/>
                  </a:cubicBezTo>
                  <a:lnTo>
                    <a:pt x="1100248" y="789744"/>
                  </a:lnTo>
                  <a:cubicBezTo>
                    <a:pt x="1100248" y="804489"/>
                    <a:pt x="1094390" y="818631"/>
                    <a:pt x="1083963" y="829057"/>
                  </a:cubicBezTo>
                  <a:cubicBezTo>
                    <a:pt x="1073537" y="839484"/>
                    <a:pt x="1059396" y="845341"/>
                    <a:pt x="1044650" y="845341"/>
                  </a:cubicBezTo>
                  <a:lnTo>
                    <a:pt x="55597" y="845341"/>
                  </a:lnTo>
                  <a:cubicBezTo>
                    <a:pt x="40852" y="845341"/>
                    <a:pt x="26711" y="839484"/>
                    <a:pt x="16284" y="829057"/>
                  </a:cubicBezTo>
                  <a:cubicBezTo>
                    <a:pt x="5858" y="818631"/>
                    <a:pt x="0" y="804489"/>
                    <a:pt x="0" y="789744"/>
                  </a:cubicBezTo>
                  <a:lnTo>
                    <a:pt x="0" y="55597"/>
                  </a:lnTo>
                  <a:cubicBezTo>
                    <a:pt x="0" y="40852"/>
                    <a:pt x="5858" y="26711"/>
                    <a:pt x="16284" y="16284"/>
                  </a:cubicBezTo>
                  <a:cubicBezTo>
                    <a:pt x="26711" y="5858"/>
                    <a:pt x="40852" y="0"/>
                    <a:pt x="555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100248" cy="826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33000" y="5456393"/>
            <a:ext cx="4177502" cy="3209655"/>
            <a:chOff x="0" y="0"/>
            <a:chExt cx="1100248" cy="845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248" cy="845341"/>
            </a:xfrm>
            <a:custGeom>
              <a:avLst/>
              <a:gdLst/>
              <a:ahLst/>
              <a:cxnLst/>
              <a:rect r="r" b="b" t="t" l="l"/>
              <a:pathLst>
                <a:path h="845341" w="1100248">
                  <a:moveTo>
                    <a:pt x="55597" y="0"/>
                  </a:moveTo>
                  <a:lnTo>
                    <a:pt x="1044650" y="0"/>
                  </a:lnTo>
                  <a:cubicBezTo>
                    <a:pt x="1075356" y="0"/>
                    <a:pt x="1100248" y="24892"/>
                    <a:pt x="1100248" y="55597"/>
                  </a:cubicBezTo>
                  <a:lnTo>
                    <a:pt x="1100248" y="789744"/>
                  </a:lnTo>
                  <a:cubicBezTo>
                    <a:pt x="1100248" y="804489"/>
                    <a:pt x="1094390" y="818631"/>
                    <a:pt x="1083963" y="829057"/>
                  </a:cubicBezTo>
                  <a:cubicBezTo>
                    <a:pt x="1073537" y="839484"/>
                    <a:pt x="1059396" y="845341"/>
                    <a:pt x="1044650" y="845341"/>
                  </a:cubicBezTo>
                  <a:lnTo>
                    <a:pt x="55597" y="845341"/>
                  </a:lnTo>
                  <a:cubicBezTo>
                    <a:pt x="40852" y="845341"/>
                    <a:pt x="26711" y="839484"/>
                    <a:pt x="16284" y="829057"/>
                  </a:cubicBezTo>
                  <a:cubicBezTo>
                    <a:pt x="5858" y="818631"/>
                    <a:pt x="0" y="804489"/>
                    <a:pt x="0" y="789744"/>
                  </a:cubicBezTo>
                  <a:lnTo>
                    <a:pt x="0" y="55597"/>
                  </a:lnTo>
                  <a:cubicBezTo>
                    <a:pt x="0" y="40852"/>
                    <a:pt x="5858" y="26711"/>
                    <a:pt x="16284" y="16284"/>
                  </a:cubicBezTo>
                  <a:cubicBezTo>
                    <a:pt x="26711" y="5858"/>
                    <a:pt x="40852" y="0"/>
                    <a:pt x="555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100248" cy="826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46000" y="1941938"/>
            <a:ext cx="4177502" cy="3209655"/>
            <a:chOff x="0" y="0"/>
            <a:chExt cx="1100248" cy="845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0248" cy="845341"/>
            </a:xfrm>
            <a:custGeom>
              <a:avLst/>
              <a:gdLst/>
              <a:ahLst/>
              <a:cxnLst/>
              <a:rect r="r" b="b" t="t" l="l"/>
              <a:pathLst>
                <a:path h="845341" w="1100248">
                  <a:moveTo>
                    <a:pt x="55597" y="0"/>
                  </a:moveTo>
                  <a:lnTo>
                    <a:pt x="1044650" y="0"/>
                  </a:lnTo>
                  <a:cubicBezTo>
                    <a:pt x="1075356" y="0"/>
                    <a:pt x="1100248" y="24892"/>
                    <a:pt x="1100248" y="55597"/>
                  </a:cubicBezTo>
                  <a:lnTo>
                    <a:pt x="1100248" y="789744"/>
                  </a:lnTo>
                  <a:cubicBezTo>
                    <a:pt x="1100248" y="804489"/>
                    <a:pt x="1094390" y="818631"/>
                    <a:pt x="1083963" y="829057"/>
                  </a:cubicBezTo>
                  <a:cubicBezTo>
                    <a:pt x="1073537" y="839484"/>
                    <a:pt x="1059396" y="845341"/>
                    <a:pt x="1044650" y="845341"/>
                  </a:cubicBezTo>
                  <a:lnTo>
                    <a:pt x="55597" y="845341"/>
                  </a:lnTo>
                  <a:cubicBezTo>
                    <a:pt x="40852" y="845341"/>
                    <a:pt x="26711" y="839484"/>
                    <a:pt x="16284" y="829057"/>
                  </a:cubicBezTo>
                  <a:cubicBezTo>
                    <a:pt x="5858" y="818631"/>
                    <a:pt x="0" y="804489"/>
                    <a:pt x="0" y="789744"/>
                  </a:cubicBezTo>
                  <a:lnTo>
                    <a:pt x="0" y="55597"/>
                  </a:lnTo>
                  <a:cubicBezTo>
                    <a:pt x="0" y="40852"/>
                    <a:pt x="5858" y="26711"/>
                    <a:pt x="16284" y="16284"/>
                  </a:cubicBezTo>
                  <a:cubicBezTo>
                    <a:pt x="26711" y="5858"/>
                    <a:pt x="40852" y="0"/>
                    <a:pt x="555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100248" cy="826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46000" y="5456393"/>
            <a:ext cx="4177502" cy="3209655"/>
            <a:chOff x="0" y="0"/>
            <a:chExt cx="1100248" cy="8453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0248" cy="845341"/>
            </a:xfrm>
            <a:custGeom>
              <a:avLst/>
              <a:gdLst/>
              <a:ahLst/>
              <a:cxnLst/>
              <a:rect r="r" b="b" t="t" l="l"/>
              <a:pathLst>
                <a:path h="845341" w="1100248">
                  <a:moveTo>
                    <a:pt x="55597" y="0"/>
                  </a:moveTo>
                  <a:lnTo>
                    <a:pt x="1044650" y="0"/>
                  </a:lnTo>
                  <a:cubicBezTo>
                    <a:pt x="1075356" y="0"/>
                    <a:pt x="1100248" y="24892"/>
                    <a:pt x="1100248" y="55597"/>
                  </a:cubicBezTo>
                  <a:lnTo>
                    <a:pt x="1100248" y="789744"/>
                  </a:lnTo>
                  <a:cubicBezTo>
                    <a:pt x="1100248" y="804489"/>
                    <a:pt x="1094390" y="818631"/>
                    <a:pt x="1083963" y="829057"/>
                  </a:cubicBezTo>
                  <a:cubicBezTo>
                    <a:pt x="1073537" y="839484"/>
                    <a:pt x="1059396" y="845341"/>
                    <a:pt x="1044650" y="845341"/>
                  </a:cubicBezTo>
                  <a:lnTo>
                    <a:pt x="55597" y="845341"/>
                  </a:lnTo>
                  <a:cubicBezTo>
                    <a:pt x="40852" y="845341"/>
                    <a:pt x="26711" y="839484"/>
                    <a:pt x="16284" y="829057"/>
                  </a:cubicBezTo>
                  <a:cubicBezTo>
                    <a:pt x="5858" y="818631"/>
                    <a:pt x="0" y="804489"/>
                    <a:pt x="0" y="789744"/>
                  </a:cubicBezTo>
                  <a:lnTo>
                    <a:pt x="0" y="55597"/>
                  </a:lnTo>
                  <a:cubicBezTo>
                    <a:pt x="0" y="40852"/>
                    <a:pt x="5858" y="26711"/>
                    <a:pt x="16284" y="16284"/>
                  </a:cubicBezTo>
                  <a:cubicBezTo>
                    <a:pt x="26711" y="5858"/>
                    <a:pt x="40852" y="0"/>
                    <a:pt x="555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1100248" cy="826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14694074" y="-1513484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2" y="0"/>
                </a:lnTo>
                <a:lnTo>
                  <a:pt x="5130452" y="3026968"/>
                </a:lnTo>
                <a:lnTo>
                  <a:pt x="0" y="302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773048" y="7370571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08203" y="2401888"/>
            <a:ext cx="216237" cy="314146"/>
          </a:xfrm>
          <a:custGeom>
            <a:avLst/>
            <a:gdLst/>
            <a:ahLst/>
            <a:cxnLst/>
            <a:rect r="r" b="b" t="t" l="l"/>
            <a:pathLst>
              <a:path h="314146" w="216237">
                <a:moveTo>
                  <a:pt x="0" y="0"/>
                </a:moveTo>
                <a:lnTo>
                  <a:pt x="216236" y="0"/>
                </a:lnTo>
                <a:lnTo>
                  <a:pt x="216236" y="314145"/>
                </a:lnTo>
                <a:lnTo>
                  <a:pt x="0" y="31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99977" y="2401888"/>
            <a:ext cx="216237" cy="314146"/>
          </a:xfrm>
          <a:custGeom>
            <a:avLst/>
            <a:gdLst/>
            <a:ahLst/>
            <a:cxnLst/>
            <a:rect r="r" b="b" t="t" l="l"/>
            <a:pathLst>
              <a:path h="314146" w="216237">
                <a:moveTo>
                  <a:pt x="0" y="0"/>
                </a:moveTo>
                <a:lnTo>
                  <a:pt x="216237" y="0"/>
                </a:lnTo>
                <a:lnTo>
                  <a:pt x="216237" y="314145"/>
                </a:lnTo>
                <a:lnTo>
                  <a:pt x="0" y="31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08203" y="5899593"/>
            <a:ext cx="216237" cy="314146"/>
          </a:xfrm>
          <a:custGeom>
            <a:avLst/>
            <a:gdLst/>
            <a:ahLst/>
            <a:cxnLst/>
            <a:rect r="r" b="b" t="t" l="l"/>
            <a:pathLst>
              <a:path h="314146" w="216237">
                <a:moveTo>
                  <a:pt x="0" y="0"/>
                </a:moveTo>
                <a:lnTo>
                  <a:pt x="216236" y="0"/>
                </a:lnTo>
                <a:lnTo>
                  <a:pt x="216236" y="314145"/>
                </a:lnTo>
                <a:lnTo>
                  <a:pt x="0" y="31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99977" y="5899593"/>
            <a:ext cx="216237" cy="314146"/>
          </a:xfrm>
          <a:custGeom>
            <a:avLst/>
            <a:gdLst/>
            <a:ahLst/>
            <a:cxnLst/>
            <a:rect r="r" b="b" t="t" l="l"/>
            <a:pathLst>
              <a:path h="314146" w="216237">
                <a:moveTo>
                  <a:pt x="0" y="0"/>
                </a:moveTo>
                <a:lnTo>
                  <a:pt x="216237" y="0"/>
                </a:lnTo>
                <a:lnTo>
                  <a:pt x="216237" y="314145"/>
                </a:lnTo>
                <a:lnTo>
                  <a:pt x="0" y="31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23508" y="-14893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8" y="0"/>
                </a:lnTo>
                <a:lnTo>
                  <a:pt x="864158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2" t="0" r="-496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82971" y="2071074"/>
            <a:ext cx="527655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Pr</a:t>
            </a: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oject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3508" y="4484114"/>
            <a:ext cx="7455677" cy="426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395" indent="-292697" lvl="1">
              <a:lnSpc>
                <a:spcPts val="3795"/>
              </a:lnSpc>
              <a:buFont typeface="Arial"/>
              <a:buChar char="•"/>
            </a:pPr>
            <a:r>
              <a:rPr lang="en-US" sz="271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This p</a:t>
            </a:r>
            <a:r>
              <a:rPr lang="en-US" sz="271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roject focuses on analyzing World Cup data using Python, Power BI.</a:t>
            </a:r>
          </a:p>
          <a:p>
            <a:pPr algn="l" marL="585395" indent="-292697" lvl="1">
              <a:lnSpc>
                <a:spcPts val="3795"/>
              </a:lnSpc>
              <a:buFont typeface="Arial"/>
              <a:buChar char="•"/>
            </a:pPr>
            <a:r>
              <a:rPr lang="en-US" sz="271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The goal was to clean, model, and visualize the data, then build a chatbot that can answer questions about it using Gemini API.</a:t>
            </a:r>
          </a:p>
          <a:p>
            <a:pPr algn="l" marL="585395" indent="-292697" lvl="1">
              <a:lnSpc>
                <a:spcPts val="3795"/>
              </a:lnSpc>
              <a:buFont typeface="Arial"/>
              <a:buChar char="•"/>
            </a:pPr>
            <a:r>
              <a:rPr lang="en-US" sz="271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Combines both Data Analytics and Artificial Intelligence.</a:t>
            </a:r>
          </a:p>
          <a:p>
            <a:pPr algn="l">
              <a:lnSpc>
                <a:spcPts val="379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144000" y="2263775"/>
            <a:ext cx="2762536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Cl</a:t>
            </a: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eaning &amp; Preparation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9088" y="601629"/>
            <a:ext cx="179655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 CUP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96375" y="590394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Insights &amp; Fin</a:t>
            </a: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dings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87664" y="2420938"/>
            <a:ext cx="2566616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</a:t>
            </a: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ta Modeling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87664" y="5903948"/>
            <a:ext cx="342722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sz="2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ower BI 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08203" y="3040154"/>
            <a:ext cx="3347410" cy="161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533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1533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emoving duplicates, fixing missing or inconsistent values, correcting data formats, and standardizing fields to ensure the dataset is accurate, consistent, and ready for reliable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37625" y="6552304"/>
            <a:ext cx="3347410" cy="148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9"/>
              </a:lnSpc>
            </a:pPr>
            <a:r>
              <a:rPr lang="en-US" sz="142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Insights</a:t>
            </a:r>
            <a:r>
              <a:rPr lang="en-US" sz="142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 and findings are the meaningful conclusions drawn after analysis, highlighting trends, patterns, anomalies, or opportunities that directly support decision-making and business actions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03685" y="2897802"/>
            <a:ext cx="3653153" cy="189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5"/>
              </a:lnSpc>
            </a:pPr>
            <a:r>
              <a:rPr lang="en-US" sz="154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54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e process of structuring cleaned data into logical relationships and tables, defining measures and dimensions to enable accurate analysis, reporting, and efficient querying in tools like Power BI .</a:t>
            </a:r>
          </a:p>
          <a:p>
            <a:pPr algn="l">
              <a:lnSpc>
                <a:spcPts val="216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3103685" y="6479640"/>
            <a:ext cx="3746261" cy="154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479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Us</a:t>
            </a:r>
            <a:r>
              <a:rPr lang="en-US" sz="1479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ed slicers to allow users to filter by Year, Country, Team, or Group. Added interactive tooltips for deeper context. Structured layout across different pages (e.g., Overview, Teams, Matches, Goals, Bookings)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614703" y="-632520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73048" y="7370571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2" t="0" r="-49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6594" y="2253761"/>
            <a:ext cx="8856218" cy="7691078"/>
          </a:xfrm>
          <a:custGeom>
            <a:avLst/>
            <a:gdLst/>
            <a:ahLst/>
            <a:cxnLst/>
            <a:rect r="r" b="b" t="t" l="l"/>
            <a:pathLst>
              <a:path h="7691078" w="8856218">
                <a:moveTo>
                  <a:pt x="0" y="0"/>
                </a:moveTo>
                <a:lnTo>
                  <a:pt x="8856217" y="0"/>
                </a:lnTo>
                <a:lnTo>
                  <a:pt x="8856217" y="7691078"/>
                </a:lnTo>
                <a:lnTo>
                  <a:pt x="0" y="7691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13" t="-29689" r="-63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6068" y="1768102"/>
            <a:ext cx="6111577" cy="165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864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Data</a:t>
            </a:r>
            <a:r>
              <a:rPr lang="en-US" sz="5864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Cleaning &amp; Preparation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066" y="3671486"/>
            <a:ext cx="8190206" cy="521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Me</a:t>
            </a: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rged related columns (e.g., home_team + away_team, win/lose/draw).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Removed duplicate columns (replay, replayed).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Fixed spelling and encoding errors (e.g., quater-finals → quarter-finals, â€“ → -).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Standardized group names (A, B, C).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nsured each match appears exactly twice using Group By (match_id).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In </a:t>
            </a: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Players: created full_name, cleaned birth_day, split tournaments, extracted positions.</a:t>
            </a:r>
          </a:p>
          <a:p>
            <a:pPr algn="l" marL="459149" indent="-229575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In Goals: removed redundant text columns, replaced invalid shirt_number, merged goal_type, and added goal_side</a:t>
            </a:r>
          </a:p>
          <a:p>
            <a:pPr algn="l">
              <a:lnSpc>
                <a:spcPts val="297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9088" y="601629"/>
            <a:ext cx="185540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75737" y="3075431"/>
            <a:ext cx="11313705" cy="6772851"/>
            <a:chOff x="0" y="0"/>
            <a:chExt cx="4297714" cy="25727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7714" cy="2572789"/>
            </a:xfrm>
            <a:custGeom>
              <a:avLst/>
              <a:gdLst/>
              <a:ahLst/>
              <a:cxnLst/>
              <a:rect r="r" b="b" t="t" l="l"/>
              <a:pathLst>
                <a:path h="2572789" w="4297714">
                  <a:moveTo>
                    <a:pt x="15739" y="0"/>
                  </a:moveTo>
                  <a:lnTo>
                    <a:pt x="4281975" y="0"/>
                  </a:lnTo>
                  <a:cubicBezTo>
                    <a:pt x="4286149" y="0"/>
                    <a:pt x="4290152" y="1658"/>
                    <a:pt x="4293104" y="4610"/>
                  </a:cubicBezTo>
                  <a:cubicBezTo>
                    <a:pt x="4296056" y="7561"/>
                    <a:pt x="4297714" y="11565"/>
                    <a:pt x="4297714" y="15739"/>
                  </a:cubicBezTo>
                  <a:lnTo>
                    <a:pt x="4297714" y="2557050"/>
                  </a:lnTo>
                  <a:cubicBezTo>
                    <a:pt x="4297714" y="2565743"/>
                    <a:pt x="4290667" y="2572789"/>
                    <a:pt x="4281975" y="2572789"/>
                  </a:cubicBezTo>
                  <a:lnTo>
                    <a:pt x="15739" y="2572789"/>
                  </a:lnTo>
                  <a:cubicBezTo>
                    <a:pt x="7047" y="2572789"/>
                    <a:pt x="0" y="2565743"/>
                    <a:pt x="0" y="2557050"/>
                  </a:cubicBezTo>
                  <a:lnTo>
                    <a:pt x="0" y="15739"/>
                  </a:lnTo>
                  <a:cubicBezTo>
                    <a:pt x="0" y="11565"/>
                    <a:pt x="1658" y="7561"/>
                    <a:pt x="4610" y="4610"/>
                  </a:cubicBezTo>
                  <a:cubicBezTo>
                    <a:pt x="7561" y="1658"/>
                    <a:pt x="11565" y="0"/>
                    <a:pt x="15739" y="0"/>
                  </a:cubicBezTo>
                  <a:close/>
                </a:path>
              </a:pathLst>
            </a:custGeom>
            <a:blipFill>
              <a:blip r:embed="rId3"/>
              <a:stretch>
                <a:fillRect l="-38" t="0" r="-3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98076" y="-1683605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8"/>
                </a:lnTo>
                <a:lnTo>
                  <a:pt x="0" y="302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73048" y="7370571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7395" y="1515190"/>
            <a:ext cx="6603542" cy="100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3"/>
              </a:lnSpc>
            </a:pPr>
            <a:r>
              <a:rPr lang="en-US" sz="7057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Data M</a:t>
            </a:r>
            <a:r>
              <a:rPr lang="en-US" sz="7057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odeling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930" y="3760625"/>
            <a:ext cx="5737548" cy="445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6"/>
              </a:lnSpc>
            </a:pPr>
          </a:p>
          <a:p>
            <a:pPr algn="l" marL="423586" indent="-211793" lvl="1">
              <a:lnSpc>
                <a:spcPts val="2746"/>
              </a:lnSpc>
              <a:buFont typeface="Arial"/>
              <a:buChar char="•"/>
            </a:pP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Built </a:t>
            </a: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relationships between multiple tables using common keys (team_id, match_id, etc.).</a:t>
            </a:r>
          </a:p>
          <a:p>
            <a:pPr algn="l" marL="423586" indent="-211793" lvl="1">
              <a:lnSpc>
                <a:spcPts val="2746"/>
              </a:lnSpc>
              <a:buFont typeface="Arial"/>
              <a:buChar char="•"/>
            </a:pP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Created a well-structured data model to ensure smooth analysis and accurate insights.</a:t>
            </a:r>
          </a:p>
          <a:p>
            <a:pPr algn="l" marL="423586" indent="-211793" lvl="1">
              <a:lnSpc>
                <a:spcPts val="2746"/>
              </a:lnSpc>
              <a:buFont typeface="Arial"/>
              <a:buChar char="•"/>
            </a:pP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Used Power BI relationship view instead of SQL joins or views.</a:t>
            </a:r>
          </a:p>
          <a:p>
            <a:pPr algn="l" marL="423586" indent="-211793" lvl="1">
              <a:lnSpc>
                <a:spcPts val="2746"/>
              </a:lnSpc>
              <a:buFont typeface="Arial"/>
              <a:buChar char="•"/>
            </a:pP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Ensured all tables were connected properly to support DAX calculations and KPIs.</a:t>
            </a:r>
          </a:p>
          <a:p>
            <a:pPr algn="l">
              <a:lnSpc>
                <a:spcPts val="2746"/>
              </a:lnSpc>
            </a:pPr>
            <a:r>
              <a:rPr lang="en-US" sz="1961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74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9088" y="601629"/>
            <a:ext cx="185540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61431" y="16572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7"/>
                </a:lnTo>
                <a:lnTo>
                  <a:pt x="0" y="1177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614703" y="-632520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56125" y="5347252"/>
            <a:ext cx="4131875" cy="2794243"/>
            <a:chOff x="0" y="0"/>
            <a:chExt cx="1139700" cy="770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9700" cy="770739"/>
            </a:xfrm>
            <a:custGeom>
              <a:avLst/>
              <a:gdLst/>
              <a:ahLst/>
              <a:cxnLst/>
              <a:rect r="r" b="b" t="t" l="l"/>
              <a:pathLst>
                <a:path h="770739" w="1139700">
                  <a:moveTo>
                    <a:pt x="43095" y="0"/>
                  </a:moveTo>
                  <a:lnTo>
                    <a:pt x="1096605" y="0"/>
                  </a:lnTo>
                  <a:cubicBezTo>
                    <a:pt x="1108034" y="0"/>
                    <a:pt x="1118996" y="4540"/>
                    <a:pt x="1127078" y="12622"/>
                  </a:cubicBezTo>
                  <a:cubicBezTo>
                    <a:pt x="1135159" y="20704"/>
                    <a:pt x="1139700" y="31666"/>
                    <a:pt x="1139700" y="43095"/>
                  </a:cubicBezTo>
                  <a:lnTo>
                    <a:pt x="1139700" y="727644"/>
                  </a:lnTo>
                  <a:cubicBezTo>
                    <a:pt x="1139700" y="739074"/>
                    <a:pt x="1135159" y="750035"/>
                    <a:pt x="1127078" y="758117"/>
                  </a:cubicBezTo>
                  <a:cubicBezTo>
                    <a:pt x="1118996" y="766199"/>
                    <a:pt x="1108034" y="770739"/>
                    <a:pt x="1096605" y="770739"/>
                  </a:cubicBezTo>
                  <a:lnTo>
                    <a:pt x="43095" y="770739"/>
                  </a:lnTo>
                  <a:cubicBezTo>
                    <a:pt x="31666" y="770739"/>
                    <a:pt x="20704" y="766199"/>
                    <a:pt x="12622" y="758117"/>
                  </a:cubicBezTo>
                  <a:cubicBezTo>
                    <a:pt x="4540" y="750035"/>
                    <a:pt x="0" y="739074"/>
                    <a:pt x="0" y="727644"/>
                  </a:cubicBezTo>
                  <a:lnTo>
                    <a:pt x="0" y="43095"/>
                  </a:lnTo>
                  <a:cubicBezTo>
                    <a:pt x="0" y="31666"/>
                    <a:pt x="4540" y="20704"/>
                    <a:pt x="12622" y="12622"/>
                  </a:cubicBezTo>
                  <a:cubicBezTo>
                    <a:pt x="20704" y="4540"/>
                    <a:pt x="31666" y="0"/>
                    <a:pt x="43095" y="0"/>
                  </a:cubicBezTo>
                  <a:close/>
                </a:path>
              </a:pathLst>
            </a:custGeom>
            <a:blipFill>
              <a:blip r:embed="rId4"/>
              <a:stretch>
                <a:fillRect l="-7432" t="0" r="-743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89832" y="1280639"/>
            <a:ext cx="7069468" cy="3695142"/>
            <a:chOff x="0" y="0"/>
            <a:chExt cx="1474562" cy="7707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562" cy="770739"/>
            </a:xfrm>
            <a:custGeom>
              <a:avLst/>
              <a:gdLst/>
              <a:ahLst/>
              <a:cxnLst/>
              <a:rect r="r" b="b" t="t" l="l"/>
              <a:pathLst>
                <a:path h="770739" w="1474562">
                  <a:moveTo>
                    <a:pt x="25188" y="0"/>
                  </a:moveTo>
                  <a:lnTo>
                    <a:pt x="1449374" y="0"/>
                  </a:lnTo>
                  <a:cubicBezTo>
                    <a:pt x="1463285" y="0"/>
                    <a:pt x="1474562" y="11277"/>
                    <a:pt x="1474562" y="25188"/>
                  </a:cubicBezTo>
                  <a:lnTo>
                    <a:pt x="1474562" y="745551"/>
                  </a:lnTo>
                  <a:cubicBezTo>
                    <a:pt x="1474562" y="759462"/>
                    <a:pt x="1463285" y="770739"/>
                    <a:pt x="1449374" y="770739"/>
                  </a:cubicBezTo>
                  <a:lnTo>
                    <a:pt x="25188" y="770739"/>
                  </a:lnTo>
                  <a:cubicBezTo>
                    <a:pt x="11277" y="770739"/>
                    <a:pt x="0" y="759462"/>
                    <a:pt x="0" y="745551"/>
                  </a:cubicBezTo>
                  <a:lnTo>
                    <a:pt x="0" y="25188"/>
                  </a:lnTo>
                  <a:cubicBezTo>
                    <a:pt x="0" y="11277"/>
                    <a:pt x="11277" y="0"/>
                    <a:pt x="2518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917" r="0" b="-691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95269" y="5484574"/>
            <a:ext cx="4292714" cy="2314407"/>
            <a:chOff x="0" y="0"/>
            <a:chExt cx="150756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7565" cy="812800"/>
            </a:xfrm>
            <a:custGeom>
              <a:avLst/>
              <a:gdLst/>
              <a:ahLst/>
              <a:cxnLst/>
              <a:rect r="r" b="b" t="t" l="l"/>
              <a:pathLst>
                <a:path h="812800" w="1507565">
                  <a:moveTo>
                    <a:pt x="41481" y="0"/>
                  </a:moveTo>
                  <a:lnTo>
                    <a:pt x="1466084" y="0"/>
                  </a:lnTo>
                  <a:cubicBezTo>
                    <a:pt x="1488993" y="0"/>
                    <a:pt x="1507565" y="18571"/>
                    <a:pt x="1507565" y="41481"/>
                  </a:cubicBezTo>
                  <a:lnTo>
                    <a:pt x="1507565" y="771319"/>
                  </a:lnTo>
                  <a:cubicBezTo>
                    <a:pt x="1507565" y="794229"/>
                    <a:pt x="1488993" y="812800"/>
                    <a:pt x="1466084" y="812800"/>
                  </a:cubicBezTo>
                  <a:lnTo>
                    <a:pt x="41481" y="812800"/>
                  </a:lnTo>
                  <a:cubicBezTo>
                    <a:pt x="18571" y="812800"/>
                    <a:pt x="0" y="794229"/>
                    <a:pt x="0" y="771319"/>
                  </a:cubicBezTo>
                  <a:lnTo>
                    <a:pt x="0" y="41481"/>
                  </a:lnTo>
                  <a:cubicBezTo>
                    <a:pt x="0" y="18571"/>
                    <a:pt x="18571" y="0"/>
                    <a:pt x="4148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484" r="0" b="-448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6773048" y="7370571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1452" y="1478129"/>
            <a:ext cx="6111577" cy="165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864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Pow</a:t>
            </a:r>
            <a:r>
              <a:rPr lang="en-US" sz="5864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er BI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864" y="4119136"/>
            <a:ext cx="8155568" cy="520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</a:p>
          <a:p>
            <a:pPr algn="l" marL="506469" indent="-253235" lvl="1">
              <a:lnSpc>
                <a:spcPts val="3284"/>
              </a:lnSpc>
              <a:buFont typeface="Arial"/>
              <a:buChar char="•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Devel</a:t>
            </a: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oped an</a:t>
            </a: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 interactive dashboard in Power BI.</a:t>
            </a:r>
          </a:p>
          <a:p>
            <a:pPr algn="l" marL="506469" indent="-253235" lvl="1">
              <a:lnSpc>
                <a:spcPts val="3284"/>
              </a:lnSpc>
              <a:buFont typeface="Arial"/>
              <a:buChar char="•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Included KPIs such as:</a:t>
            </a:r>
          </a:p>
          <a:p>
            <a:pPr algn="l" marL="1012938" indent="-337646" lvl="2">
              <a:lnSpc>
                <a:spcPts val="3284"/>
              </a:lnSpc>
              <a:buFont typeface="Arial"/>
              <a:buChar char="⚬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Total Sales / Total Goals</a:t>
            </a:r>
          </a:p>
          <a:p>
            <a:pPr algn="l" marL="1012938" indent="-337646" lvl="2">
              <a:lnSpc>
                <a:spcPts val="3284"/>
              </a:lnSpc>
              <a:buFont typeface="Arial"/>
              <a:buChar char="⚬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Average Performance</a:t>
            </a:r>
          </a:p>
          <a:p>
            <a:pPr algn="l" marL="1012938" indent="-337646" lvl="2">
              <a:lnSpc>
                <a:spcPts val="3284"/>
              </a:lnSpc>
              <a:buFont typeface="Arial"/>
              <a:buChar char="⚬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Top Teams / Top Players</a:t>
            </a:r>
          </a:p>
          <a:p>
            <a:pPr algn="l" marL="506469" indent="-253235" lvl="1">
              <a:lnSpc>
                <a:spcPts val="3284"/>
              </a:lnSpc>
              <a:buFont typeface="Arial"/>
              <a:buChar char="•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Added slicers and filters for tournaments, years, and teams.</a:t>
            </a:r>
          </a:p>
          <a:p>
            <a:pPr algn="l" marL="506469" indent="-253235" lvl="1">
              <a:lnSpc>
                <a:spcPts val="3284"/>
              </a:lnSpc>
              <a:buFont typeface="Arial"/>
              <a:buChar char="•"/>
            </a:pPr>
            <a:r>
              <a:rPr lang="en-US" sz="2345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Used bar, pie, and line charts for visual insights.</a:t>
            </a:r>
          </a:p>
          <a:p>
            <a:pPr algn="l">
              <a:lnSpc>
                <a:spcPts val="3004"/>
              </a:lnSpc>
            </a:pPr>
          </a:p>
          <a:p>
            <a:pPr algn="l">
              <a:lnSpc>
                <a:spcPts val="3004"/>
              </a:lnSpc>
            </a:pPr>
          </a:p>
          <a:p>
            <a:pPr algn="l">
              <a:lnSpc>
                <a:spcPts val="3004"/>
              </a:lnSpc>
            </a:pPr>
          </a:p>
          <a:p>
            <a:pPr algn="l">
              <a:lnSpc>
                <a:spcPts val="300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99088" y="601629"/>
            <a:ext cx="185540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614703" y="-632520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11971" y="742917"/>
            <a:ext cx="7146191" cy="4218956"/>
            <a:chOff x="0" y="0"/>
            <a:chExt cx="1104668" cy="6521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4668" cy="652172"/>
            </a:xfrm>
            <a:custGeom>
              <a:avLst/>
              <a:gdLst/>
              <a:ahLst/>
              <a:cxnLst/>
              <a:rect r="r" b="b" t="t" l="l"/>
              <a:pathLst>
                <a:path h="652172" w="1104668">
                  <a:moveTo>
                    <a:pt x="24917" y="0"/>
                  </a:moveTo>
                  <a:lnTo>
                    <a:pt x="1079750" y="0"/>
                  </a:lnTo>
                  <a:cubicBezTo>
                    <a:pt x="1093512" y="0"/>
                    <a:pt x="1104668" y="11156"/>
                    <a:pt x="1104668" y="24917"/>
                  </a:cubicBezTo>
                  <a:lnTo>
                    <a:pt x="1104668" y="627254"/>
                  </a:lnTo>
                  <a:cubicBezTo>
                    <a:pt x="1104668" y="641016"/>
                    <a:pt x="1093512" y="652172"/>
                    <a:pt x="1079750" y="652172"/>
                  </a:cubicBezTo>
                  <a:lnTo>
                    <a:pt x="24917" y="652172"/>
                  </a:lnTo>
                  <a:cubicBezTo>
                    <a:pt x="11156" y="652172"/>
                    <a:pt x="0" y="641016"/>
                    <a:pt x="0" y="627254"/>
                  </a:cubicBezTo>
                  <a:lnTo>
                    <a:pt x="0" y="24917"/>
                  </a:lnTo>
                  <a:cubicBezTo>
                    <a:pt x="0" y="11156"/>
                    <a:pt x="11156" y="0"/>
                    <a:pt x="24917" y="0"/>
                  </a:cubicBezTo>
                  <a:close/>
                </a:path>
              </a:pathLst>
            </a:custGeom>
            <a:blipFill>
              <a:blip r:embed="rId4"/>
              <a:stretch>
                <a:fillRect l="-6903" t="0" r="-690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85066" y="5298173"/>
            <a:ext cx="4673096" cy="4144796"/>
            <a:chOff x="0" y="0"/>
            <a:chExt cx="851515" cy="755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1515" cy="755250"/>
            </a:xfrm>
            <a:custGeom>
              <a:avLst/>
              <a:gdLst/>
              <a:ahLst/>
              <a:cxnLst/>
              <a:rect r="r" b="b" t="t" l="l"/>
              <a:pathLst>
                <a:path h="755250" w="851515">
                  <a:moveTo>
                    <a:pt x="38104" y="0"/>
                  </a:moveTo>
                  <a:lnTo>
                    <a:pt x="813411" y="0"/>
                  </a:lnTo>
                  <a:cubicBezTo>
                    <a:pt x="823517" y="0"/>
                    <a:pt x="833209" y="4015"/>
                    <a:pt x="840354" y="11160"/>
                  </a:cubicBezTo>
                  <a:cubicBezTo>
                    <a:pt x="847500" y="18306"/>
                    <a:pt x="851515" y="27998"/>
                    <a:pt x="851515" y="38104"/>
                  </a:cubicBezTo>
                  <a:lnTo>
                    <a:pt x="851515" y="717146"/>
                  </a:lnTo>
                  <a:cubicBezTo>
                    <a:pt x="851515" y="727252"/>
                    <a:pt x="847500" y="736944"/>
                    <a:pt x="840354" y="744090"/>
                  </a:cubicBezTo>
                  <a:cubicBezTo>
                    <a:pt x="833209" y="751235"/>
                    <a:pt x="823517" y="755250"/>
                    <a:pt x="813411" y="755250"/>
                  </a:cubicBezTo>
                  <a:lnTo>
                    <a:pt x="38104" y="755250"/>
                  </a:lnTo>
                  <a:cubicBezTo>
                    <a:pt x="27998" y="755250"/>
                    <a:pt x="18306" y="751235"/>
                    <a:pt x="11160" y="744090"/>
                  </a:cubicBezTo>
                  <a:cubicBezTo>
                    <a:pt x="4015" y="736944"/>
                    <a:pt x="0" y="727252"/>
                    <a:pt x="0" y="717146"/>
                  </a:cubicBezTo>
                  <a:lnTo>
                    <a:pt x="0" y="38104"/>
                  </a:lnTo>
                  <a:cubicBezTo>
                    <a:pt x="0" y="27998"/>
                    <a:pt x="4015" y="18306"/>
                    <a:pt x="11160" y="11160"/>
                  </a:cubicBezTo>
                  <a:cubicBezTo>
                    <a:pt x="18306" y="4015"/>
                    <a:pt x="27998" y="0"/>
                    <a:pt x="38104" y="0"/>
                  </a:cubicBezTo>
                  <a:close/>
                </a:path>
              </a:pathLst>
            </a:custGeom>
            <a:blipFill>
              <a:blip r:embed="rId5"/>
              <a:stretch>
                <a:fillRect l="-46146" t="0" r="-461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5481792"/>
            <a:ext cx="3868819" cy="3776508"/>
            <a:chOff x="0" y="0"/>
            <a:chExt cx="83266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2668" cy="812800"/>
            </a:xfrm>
            <a:custGeom>
              <a:avLst/>
              <a:gdLst/>
              <a:ahLst/>
              <a:cxnLst/>
              <a:rect r="r" b="b" t="t" l="l"/>
              <a:pathLst>
                <a:path h="812800" w="832668">
                  <a:moveTo>
                    <a:pt x="46025" y="0"/>
                  </a:moveTo>
                  <a:lnTo>
                    <a:pt x="786642" y="0"/>
                  </a:lnTo>
                  <a:cubicBezTo>
                    <a:pt x="798849" y="0"/>
                    <a:pt x="810556" y="4849"/>
                    <a:pt x="819187" y="13481"/>
                  </a:cubicBezTo>
                  <a:cubicBezTo>
                    <a:pt x="827819" y="22112"/>
                    <a:pt x="832668" y="33819"/>
                    <a:pt x="832668" y="46025"/>
                  </a:cubicBezTo>
                  <a:lnTo>
                    <a:pt x="832668" y="766775"/>
                  </a:lnTo>
                  <a:cubicBezTo>
                    <a:pt x="832668" y="778981"/>
                    <a:pt x="827819" y="790688"/>
                    <a:pt x="819187" y="799319"/>
                  </a:cubicBezTo>
                  <a:cubicBezTo>
                    <a:pt x="810556" y="807951"/>
                    <a:pt x="798849" y="812800"/>
                    <a:pt x="786642" y="812800"/>
                  </a:cubicBezTo>
                  <a:lnTo>
                    <a:pt x="46025" y="812800"/>
                  </a:lnTo>
                  <a:cubicBezTo>
                    <a:pt x="33819" y="812800"/>
                    <a:pt x="22112" y="807951"/>
                    <a:pt x="13481" y="799319"/>
                  </a:cubicBezTo>
                  <a:cubicBezTo>
                    <a:pt x="4849" y="790688"/>
                    <a:pt x="0" y="778981"/>
                    <a:pt x="0" y="766775"/>
                  </a:cubicBezTo>
                  <a:lnTo>
                    <a:pt x="0" y="46025"/>
                  </a:lnTo>
                  <a:cubicBezTo>
                    <a:pt x="0" y="33819"/>
                    <a:pt x="4849" y="22112"/>
                    <a:pt x="13481" y="13481"/>
                  </a:cubicBezTo>
                  <a:cubicBezTo>
                    <a:pt x="22112" y="4849"/>
                    <a:pt x="33819" y="0"/>
                    <a:pt x="46025" y="0"/>
                  </a:cubicBezTo>
                  <a:close/>
                </a:path>
              </a:pathLst>
            </a:custGeom>
            <a:blipFill>
              <a:blip r:embed="rId6"/>
              <a:stretch>
                <a:fillRect l="-3707" t="0" r="-370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6773048" y="7370571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52991" y="1559974"/>
            <a:ext cx="6383699" cy="172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7"/>
              </a:lnSpc>
            </a:pPr>
            <a:r>
              <a:rPr lang="en-US" sz="6125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Insights &amp;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010" y="3848045"/>
            <a:ext cx="7440417" cy="533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r interactive chatbot provides instant access to a comprehensive FIFA World Cup dataset, allowing users to move beyond raw data to uncover meaningful trends and statistics through simple, conversational queries</a:t>
            </a:r>
          </a:p>
          <a:p>
            <a:pPr algn="l">
              <a:lnSpc>
                <a:spcPts val="3279"/>
              </a:lnSpc>
            </a:pPr>
          </a:p>
          <a:p>
            <a:pPr algn="l" marL="505777" indent="-252889" lvl="1">
              <a:lnSpc>
                <a:spcPts val="3279"/>
              </a:lnSpc>
              <a:buAutoNum type="arabicPeriod" startAt="1"/>
            </a:pP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Direct Data Queries</a:t>
            </a:r>
          </a:p>
          <a:p>
            <a:pPr algn="l" marL="505777" indent="-252889" lvl="1">
              <a:lnSpc>
                <a:spcPts val="3279"/>
              </a:lnSpc>
              <a:buAutoNum type="arabicPeriod" startAt="1"/>
            </a:pP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Automated Ranking &amp; Aggregation</a:t>
            </a:r>
          </a:p>
          <a:p>
            <a:pPr algn="l" marL="505777" indent="-252889" lvl="1">
              <a:lnSpc>
                <a:spcPts val="3279"/>
              </a:lnSpc>
              <a:buAutoNum type="arabicPeriod" startAt="1"/>
            </a:pP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In-Depth Analytical Insights</a:t>
            </a:r>
          </a:p>
          <a:p>
            <a:pPr algn="l">
              <a:lnSpc>
                <a:spcPts val="3279"/>
              </a:lnSpc>
            </a:pPr>
          </a:p>
          <a:p>
            <a:pPr algn="l">
              <a:lnSpc>
                <a:spcPts val="3279"/>
              </a:lnSpc>
            </a:pPr>
            <a:r>
              <a:rPr lang="en-US" sz="2342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This tool transforms a static dataset into a dynamic source of knowledge, making complex football history accessible to everyone.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9088" y="601629"/>
            <a:ext cx="1855409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0773" y="3547605"/>
            <a:ext cx="2380774" cy="2408657"/>
            <a:chOff x="0" y="0"/>
            <a:chExt cx="1082505" cy="1095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497" r="0" b="-1549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53613" y="3547605"/>
            <a:ext cx="2380774" cy="2408657"/>
            <a:chOff x="0" y="0"/>
            <a:chExt cx="1082505" cy="1095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54" r="0" b="-1585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84889" y="3547605"/>
            <a:ext cx="2380774" cy="2408657"/>
            <a:chOff x="0" y="0"/>
            <a:chExt cx="1082505" cy="10951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974" r="0" b="-1597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84981" y="3389523"/>
            <a:ext cx="651585" cy="6515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14602" y="3389523"/>
            <a:ext cx="651585" cy="6515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91862" y="3389523"/>
            <a:ext cx="651585" cy="6515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743414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7303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5029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9" y="0"/>
                </a:lnTo>
                <a:lnTo>
                  <a:pt x="334719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4968689" y="-1093913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6465863" y="6937338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99088" y="601629"/>
            <a:ext cx="1779044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47631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Mohamed Kassab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101848" y="6531827"/>
            <a:ext cx="3642274" cy="1154557"/>
            <a:chOff x="0" y="0"/>
            <a:chExt cx="959282" cy="3040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68819" y="6531827"/>
            <a:ext cx="3642274" cy="1154557"/>
            <a:chOff x="0" y="0"/>
            <a:chExt cx="959282" cy="3040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746079" y="6531827"/>
            <a:ext cx="3642274" cy="1154557"/>
            <a:chOff x="0" y="0"/>
            <a:chExt cx="959282" cy="30408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71460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Mohamed Salah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9186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Mostafa Ashraf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062" y="1226972"/>
            <a:ext cx="1044203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👥</a:t>
            </a: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Team Members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0773" y="3547605"/>
            <a:ext cx="2380774" cy="2408657"/>
            <a:chOff x="0" y="0"/>
            <a:chExt cx="1082505" cy="1095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974" r="0" b="-1597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53613" y="3547605"/>
            <a:ext cx="2380774" cy="2408657"/>
            <a:chOff x="0" y="0"/>
            <a:chExt cx="1082505" cy="1095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4"/>
              <a:stretch>
                <a:fillRect l="-1332" t="0" r="-133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84889" y="3547605"/>
            <a:ext cx="2380774" cy="2408657"/>
            <a:chOff x="0" y="0"/>
            <a:chExt cx="1082505" cy="10951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5"/>
              <a:stretch>
                <a:fillRect l="-585" t="0" r="-58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84981" y="3389523"/>
            <a:ext cx="651585" cy="6515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14602" y="3389523"/>
            <a:ext cx="651585" cy="6515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91862" y="3389523"/>
            <a:ext cx="651585" cy="6515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743414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7303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5029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9" y="0"/>
                </a:lnTo>
                <a:lnTo>
                  <a:pt x="334719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4968689" y="-1093913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6465863" y="6937338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99088" y="601629"/>
            <a:ext cx="1779044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47631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Mostafa Mohamed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101848" y="6531827"/>
            <a:ext cx="3642274" cy="1154557"/>
            <a:chOff x="0" y="0"/>
            <a:chExt cx="959282" cy="3040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68819" y="6531827"/>
            <a:ext cx="3642274" cy="1154557"/>
            <a:chOff x="0" y="0"/>
            <a:chExt cx="959282" cy="3040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746079" y="6531827"/>
            <a:ext cx="3642274" cy="1154557"/>
            <a:chOff x="0" y="0"/>
            <a:chExt cx="959282" cy="30408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71460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Mahmoud Ayman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9186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Mohamed Othman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062" y="1226972"/>
            <a:ext cx="1044203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👥</a:t>
            </a: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Team Members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59" r="0" b="-7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0773" y="3547605"/>
            <a:ext cx="2380774" cy="2408657"/>
            <a:chOff x="0" y="0"/>
            <a:chExt cx="1082505" cy="1095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974" r="0" b="-1597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53613" y="3547605"/>
            <a:ext cx="2380774" cy="2408657"/>
            <a:chOff x="0" y="0"/>
            <a:chExt cx="1082505" cy="10951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4"/>
              <a:stretch>
                <a:fillRect l="-585" t="0" r="-58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84889" y="3547605"/>
            <a:ext cx="2380774" cy="2408657"/>
            <a:chOff x="0" y="0"/>
            <a:chExt cx="1082505" cy="10951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2505" cy="1095183"/>
            </a:xfrm>
            <a:custGeom>
              <a:avLst/>
              <a:gdLst/>
              <a:ahLst/>
              <a:cxnLst/>
              <a:rect r="r" b="b" t="t" l="l"/>
              <a:pathLst>
                <a:path h="1095183" w="1082505">
                  <a:moveTo>
                    <a:pt x="74793" y="0"/>
                  </a:moveTo>
                  <a:lnTo>
                    <a:pt x="1007712" y="0"/>
                  </a:lnTo>
                  <a:cubicBezTo>
                    <a:pt x="1049019" y="0"/>
                    <a:pt x="1082505" y="33486"/>
                    <a:pt x="1082505" y="74793"/>
                  </a:cubicBezTo>
                  <a:lnTo>
                    <a:pt x="1082505" y="1020390"/>
                  </a:lnTo>
                  <a:cubicBezTo>
                    <a:pt x="1082505" y="1061697"/>
                    <a:pt x="1049019" y="1095183"/>
                    <a:pt x="1007712" y="1095183"/>
                  </a:cubicBezTo>
                  <a:lnTo>
                    <a:pt x="74793" y="1095183"/>
                  </a:lnTo>
                  <a:cubicBezTo>
                    <a:pt x="33486" y="1095183"/>
                    <a:pt x="0" y="1061697"/>
                    <a:pt x="0" y="1020390"/>
                  </a:cubicBezTo>
                  <a:lnTo>
                    <a:pt x="0" y="74793"/>
                  </a:lnTo>
                  <a:cubicBezTo>
                    <a:pt x="0" y="33486"/>
                    <a:pt x="33486" y="0"/>
                    <a:pt x="74793" y="0"/>
                  </a:cubicBezTo>
                  <a:close/>
                </a:path>
              </a:pathLst>
            </a:custGeom>
            <a:blipFill>
              <a:blip r:embed="rId5"/>
              <a:stretch>
                <a:fillRect l="-34391" t="-633" r="-7859" b="-3997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84981" y="3389523"/>
            <a:ext cx="651585" cy="6515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14602" y="3389523"/>
            <a:ext cx="651585" cy="6515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91862" y="3389523"/>
            <a:ext cx="651585" cy="6515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7AE39">
                    <a:alpha val="100000"/>
                  </a:srgbClr>
                </a:gs>
                <a:gs pos="100000">
                  <a:srgbClr val="775D1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743414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7303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8" y="0"/>
                </a:lnTo>
                <a:lnTo>
                  <a:pt x="334718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50295" y="3553011"/>
            <a:ext cx="334718" cy="314635"/>
          </a:xfrm>
          <a:custGeom>
            <a:avLst/>
            <a:gdLst/>
            <a:ahLst/>
            <a:cxnLst/>
            <a:rect r="r" b="b" t="t" l="l"/>
            <a:pathLst>
              <a:path h="314635" w="334718">
                <a:moveTo>
                  <a:pt x="0" y="0"/>
                </a:moveTo>
                <a:lnTo>
                  <a:pt x="334719" y="0"/>
                </a:lnTo>
                <a:lnTo>
                  <a:pt x="334719" y="314635"/>
                </a:lnTo>
                <a:lnTo>
                  <a:pt x="0" y="314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4968689" y="-1093913"/>
            <a:ext cx="5130453" cy="3026967"/>
          </a:xfrm>
          <a:custGeom>
            <a:avLst/>
            <a:gdLst/>
            <a:ahLst/>
            <a:cxnLst/>
            <a:rect r="r" b="b" t="t" l="l"/>
            <a:pathLst>
              <a:path h="3026967" w="5130453">
                <a:moveTo>
                  <a:pt x="0" y="0"/>
                </a:moveTo>
                <a:lnTo>
                  <a:pt x="5130453" y="0"/>
                </a:lnTo>
                <a:lnTo>
                  <a:pt x="5130453" y="3026967"/>
                </a:lnTo>
                <a:lnTo>
                  <a:pt x="0" y="3026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6465863" y="6937338"/>
            <a:ext cx="8813494" cy="8229600"/>
          </a:xfrm>
          <a:custGeom>
            <a:avLst/>
            <a:gdLst/>
            <a:ahLst/>
            <a:cxnLst/>
            <a:rect r="r" b="b" t="t" l="l"/>
            <a:pathLst>
              <a:path h="8229600" w="8813494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99088" y="601629"/>
            <a:ext cx="1779044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B4B4B4"/>
                </a:solidFill>
                <a:latin typeface="Inter"/>
                <a:ea typeface="Inter"/>
                <a:cs typeface="Inter"/>
                <a:sym typeface="Inter"/>
              </a:rPr>
              <a:t>WORLD CUP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47631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Omar Ashraf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188245" y="6531827"/>
            <a:ext cx="3642274" cy="1154557"/>
            <a:chOff x="0" y="0"/>
            <a:chExt cx="959282" cy="3040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68819" y="6531827"/>
            <a:ext cx="3642274" cy="1154557"/>
            <a:chOff x="0" y="0"/>
            <a:chExt cx="959282" cy="3040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746079" y="6531827"/>
            <a:ext cx="3642274" cy="1154557"/>
            <a:chOff x="0" y="0"/>
            <a:chExt cx="959282" cy="30408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59282" cy="304081"/>
            </a:xfrm>
            <a:custGeom>
              <a:avLst/>
              <a:gdLst/>
              <a:ahLst/>
              <a:cxnLst/>
              <a:rect r="r" b="b" t="t" l="l"/>
              <a:pathLst>
                <a:path h="304081" w="959282">
                  <a:moveTo>
                    <a:pt x="29758" y="0"/>
                  </a:moveTo>
                  <a:lnTo>
                    <a:pt x="929524" y="0"/>
                  </a:lnTo>
                  <a:cubicBezTo>
                    <a:pt x="937416" y="0"/>
                    <a:pt x="944985" y="3135"/>
                    <a:pt x="950566" y="8716"/>
                  </a:cubicBezTo>
                  <a:cubicBezTo>
                    <a:pt x="956147" y="14297"/>
                    <a:pt x="959282" y="21866"/>
                    <a:pt x="959282" y="29758"/>
                  </a:cubicBezTo>
                  <a:lnTo>
                    <a:pt x="959282" y="274323"/>
                  </a:lnTo>
                  <a:cubicBezTo>
                    <a:pt x="959282" y="282215"/>
                    <a:pt x="956147" y="289784"/>
                    <a:pt x="950566" y="295365"/>
                  </a:cubicBezTo>
                  <a:cubicBezTo>
                    <a:pt x="944985" y="300946"/>
                    <a:pt x="937416" y="304081"/>
                    <a:pt x="929524" y="304081"/>
                  </a:cubicBezTo>
                  <a:lnTo>
                    <a:pt x="29758" y="304081"/>
                  </a:lnTo>
                  <a:cubicBezTo>
                    <a:pt x="21866" y="304081"/>
                    <a:pt x="14297" y="300946"/>
                    <a:pt x="8716" y="295365"/>
                  </a:cubicBezTo>
                  <a:cubicBezTo>
                    <a:pt x="3135" y="289784"/>
                    <a:pt x="0" y="282215"/>
                    <a:pt x="0" y="274323"/>
                  </a:cubicBezTo>
                  <a:lnTo>
                    <a:pt x="0" y="29758"/>
                  </a:lnTo>
                  <a:cubicBezTo>
                    <a:pt x="0" y="21866"/>
                    <a:pt x="3135" y="14297"/>
                    <a:pt x="8716" y="8716"/>
                  </a:cubicBezTo>
                  <a:cubicBezTo>
                    <a:pt x="14297" y="3135"/>
                    <a:pt x="21866" y="0"/>
                    <a:pt x="29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D7AE39">
                      <a:alpha val="100000"/>
                    </a:srgbClr>
                  </a:gs>
                  <a:gs pos="100000">
                    <a:srgbClr val="775D1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9050"/>
              <a:ext cx="959282" cy="28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275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71460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Islam Mohamed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91862" y="6956388"/>
            <a:ext cx="3150708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 b="true">
                <a:solidFill>
                  <a:srgbClr val="D7AE39"/>
                </a:solidFill>
                <a:latin typeface="Inter Bold"/>
                <a:ea typeface="Inter Bold"/>
                <a:cs typeface="Inter Bold"/>
                <a:sym typeface="Inter Bold"/>
              </a:rPr>
              <a:t>Omar Makram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766062" y="1226972"/>
            <a:ext cx="1044203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👥</a:t>
            </a:r>
            <a:r>
              <a:rPr lang="en-US" sz="6500">
                <a:solidFill>
                  <a:srgbClr val="D7AE39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Team Members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434931" y="3286"/>
            <a:ext cx="864157" cy="1177636"/>
          </a:xfrm>
          <a:custGeom>
            <a:avLst/>
            <a:gdLst/>
            <a:ahLst/>
            <a:cxnLst/>
            <a:rect r="r" b="b" t="t" l="l"/>
            <a:pathLst>
              <a:path h="1177636" w="864157">
                <a:moveTo>
                  <a:pt x="0" y="0"/>
                </a:moveTo>
                <a:lnTo>
                  <a:pt x="864157" y="0"/>
                </a:lnTo>
                <a:lnTo>
                  <a:pt x="864157" y="1177636"/>
                </a:lnTo>
                <a:lnTo>
                  <a:pt x="0" y="1177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62" t="0" r="-496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DAG1ykYj6Is</dc:identifier>
  <dcterms:modified xsi:type="dcterms:W3CDTF">2011-08-01T06:04:30Z</dcterms:modified>
  <cp:revision>1</cp:revision>
  <dc:title>Gold And Black Luxury Modern Awards Presentation</dc:title>
</cp:coreProperties>
</file>